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559675" cy="106918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0300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75872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476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20300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75872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47640" y="25848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20300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75872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476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20300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75872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47640" y="25848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20300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75872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476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20300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75872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47640" y="25848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sz="6000" b="0" strike="noStrike" spc="-1">
                <a:solidFill>
                  <a:srgbClr val="000000"/>
                </a:solidFill>
                <a:latin typeface="Calibri Light" panose="020F0302020204030204"/>
              </a:rPr>
              <a:t>Click to edit Master title style</a:t>
            </a:r>
            <a:endParaRPr lang="zh-CN" sz="60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800" b="0" strike="noStrike" spc="-1">
                <a:solidFill>
                  <a:srgbClr val="000000"/>
                </a:solidFill>
                <a:latin typeface="Calibri Light" panose="020F030202020403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2000" b="0" strike="noStrike" spc="-1">
                <a:solidFill>
                  <a:srgbClr val="000000"/>
                </a:solidFill>
                <a:latin typeface="Calibri Light" panose="020F030202020403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1800" b="0" strike="noStrike" spc="-1">
                <a:solidFill>
                  <a:srgbClr val="000000"/>
                </a:solidFill>
                <a:latin typeface="Calibri Light" panose="020F030202020403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1800" b="0" strike="noStrike" spc="-1">
                <a:solidFill>
                  <a:srgbClr val="000000"/>
                </a:solidFill>
                <a:latin typeface="Calibri Light" panose="020F030202020403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latin typeface="Calibri Light" panose="020F030202020403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latin typeface="Calibri Light" panose="020F030202020403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latin typeface="Calibri Light" panose="020F0302020204030204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838080" y="551520"/>
            <a:ext cx="10515240" cy="55587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sz="2800" b="0" strike="noStrike" spc="-1">
                <a:solidFill>
                  <a:srgbClr val="000000"/>
                </a:solidFill>
                <a:latin typeface="Calibri Light" panose="020F0302020204030204"/>
              </a:rPr>
              <a:t>Click to edit Master text styles</a:t>
            </a:r>
          </a:p>
          <a:p>
            <a:pPr marL="685800" lvl="1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2400" b="0" strike="noStrike" spc="-1">
                <a:solidFill>
                  <a:srgbClr val="000000"/>
                </a:solidFill>
                <a:latin typeface="Calibri Light" panose="020F0302020204030204"/>
              </a:rPr>
              <a:t>Second level</a:t>
            </a:r>
          </a:p>
          <a:p>
            <a:pPr marL="1143000" lvl="2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2000" b="0" strike="noStrike" spc="-1">
                <a:solidFill>
                  <a:srgbClr val="000000"/>
                </a:solidFill>
                <a:latin typeface="Calibri Light" panose="020F0302020204030204"/>
              </a:rPr>
              <a:t>Third level</a:t>
            </a:r>
          </a:p>
          <a:p>
            <a:pPr marL="1600200" lvl="3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1800" b="0" strike="noStrike" spc="-1">
                <a:solidFill>
                  <a:srgbClr val="000000"/>
                </a:solidFill>
                <a:latin typeface="Calibri Light" panose="020F0302020204030204"/>
              </a:rPr>
              <a:t>Fourth level</a:t>
            </a:r>
          </a:p>
          <a:p>
            <a:pPr marL="2057400" lvl="4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1800" b="0" strike="noStrike" spc="-1">
                <a:solidFill>
                  <a:srgbClr val="000000"/>
                </a:solidFill>
                <a:latin typeface="Calibri Light" panose="020F0302020204030204"/>
              </a:rPr>
              <a:t>Fifth level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zh-CN" sz="1800" b="0" strike="noStrike" spc="-1">
                <a:solidFill>
                  <a:srgbClr val="000000"/>
                </a:solidFill>
                <a:latin typeface="Calibri" panose="020F0502020204030204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CN" sz="4400" b="1" strike="noStrike" spc="-1">
                <a:solidFill>
                  <a:srgbClr val="000000"/>
                </a:solidFill>
                <a:latin typeface="Calibri Light" panose="020F0302020204030204"/>
              </a:rPr>
              <a:t>Click to edit Master title style</a:t>
            </a:r>
            <a:endParaRPr lang="zh-CN" sz="4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sz="2800" b="0" strike="noStrike" spc="-1">
                <a:solidFill>
                  <a:srgbClr val="404040"/>
                </a:solidFill>
                <a:latin typeface="Calibri Light" panose="020F0302020204030204"/>
              </a:rPr>
              <a:t>Click to edit Master text styles</a:t>
            </a:r>
            <a:endParaRPr lang="zh-CN" sz="2800" b="0" strike="noStrike" spc="-1">
              <a:solidFill>
                <a:srgbClr val="000000"/>
              </a:solidFill>
              <a:latin typeface="Calibri Light" panose="020F0302020204030204"/>
            </a:endParaRPr>
          </a:p>
          <a:p>
            <a:pPr marL="685800" lvl="1" indent="-227965">
              <a:lnSpc>
                <a:spcPct val="90000"/>
              </a:lnSpc>
              <a:spcBef>
                <a:spcPts val="500"/>
              </a:spcBef>
              <a:buClr>
                <a:srgbClr val="404040"/>
              </a:buClr>
              <a:buFont typeface="Arial" panose="020B0604020202020204"/>
              <a:buChar char="•"/>
            </a:pPr>
            <a:r>
              <a:rPr lang="zh-CN" sz="2400" b="0" strike="noStrike" spc="-1">
                <a:solidFill>
                  <a:srgbClr val="404040"/>
                </a:solidFill>
                <a:latin typeface="Calibri Light" panose="020F0302020204030204"/>
              </a:rPr>
              <a:t>Second level </a:t>
            </a:r>
            <a:endParaRPr lang="zh-CN" sz="2400" b="0" strike="noStrike" spc="-1">
              <a:solidFill>
                <a:srgbClr val="000000"/>
              </a:solidFill>
              <a:latin typeface="Calibri Light" panose="020F0302020204030204"/>
            </a:endParaRPr>
          </a:p>
          <a:p>
            <a:pPr marL="1143000" lvl="2" indent="-227965">
              <a:lnSpc>
                <a:spcPct val="90000"/>
              </a:lnSpc>
              <a:spcBef>
                <a:spcPts val="500"/>
              </a:spcBef>
              <a:buClr>
                <a:srgbClr val="404040"/>
              </a:buClr>
              <a:buFont typeface="Arial" panose="020B0604020202020204"/>
              <a:buChar char="•"/>
            </a:pPr>
            <a:r>
              <a:rPr lang="zh-CN" sz="2000" b="0" strike="noStrike" spc="-1">
                <a:solidFill>
                  <a:srgbClr val="404040"/>
                </a:solidFill>
                <a:latin typeface="Calibri Light" panose="020F0302020204030204"/>
              </a:rPr>
              <a:t>Third level</a:t>
            </a:r>
            <a:endParaRPr lang="zh-CN" sz="2000" b="0" strike="noStrike" spc="-1">
              <a:solidFill>
                <a:srgbClr val="000000"/>
              </a:solidFill>
              <a:latin typeface="Calibri Light" panose="020F0302020204030204"/>
            </a:endParaRPr>
          </a:p>
          <a:p>
            <a:pPr marL="1600200" lvl="3" indent="-227965">
              <a:lnSpc>
                <a:spcPct val="90000"/>
              </a:lnSpc>
              <a:spcBef>
                <a:spcPts val="500"/>
              </a:spcBef>
              <a:buClr>
                <a:srgbClr val="404040"/>
              </a:buClr>
              <a:buFont typeface="Arial" panose="020B0604020202020204"/>
              <a:buChar char="•"/>
            </a:pPr>
            <a:r>
              <a:rPr lang="zh-CN" sz="1800" b="0" strike="noStrike" spc="-1">
                <a:solidFill>
                  <a:srgbClr val="404040"/>
                </a:solidFill>
                <a:latin typeface="Calibri Light" panose="020F0302020204030204"/>
              </a:rPr>
              <a:t>Fourth level</a:t>
            </a:r>
            <a:endParaRPr lang="zh-CN" sz="1800" b="0" strike="noStrike" spc="-1">
              <a:solidFill>
                <a:srgbClr val="000000"/>
              </a:solidFill>
              <a:latin typeface="Calibri Light" panose="020F0302020204030204"/>
            </a:endParaRPr>
          </a:p>
          <a:p>
            <a:pPr marL="2057400" lvl="4" indent="-227965">
              <a:lnSpc>
                <a:spcPct val="90000"/>
              </a:lnSpc>
              <a:spcBef>
                <a:spcPts val="500"/>
              </a:spcBef>
              <a:buClr>
                <a:srgbClr val="404040"/>
              </a:buClr>
              <a:buFont typeface="Arial" panose="020B0604020202020204"/>
              <a:buChar char="•"/>
            </a:pPr>
            <a:r>
              <a:rPr lang="zh-CN" sz="1800" b="0" strike="noStrike" spc="-1">
                <a:solidFill>
                  <a:srgbClr val="404040"/>
                </a:solidFill>
                <a:latin typeface="Calibri Light" panose="020F0302020204030204"/>
              </a:rPr>
              <a:t>Fifth level</a:t>
            </a:r>
            <a:endParaRPr lang="zh-CN" sz="1800" b="0" strike="noStrike" spc="-1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Изображение 2"/>
          <p:cNvPicPr/>
          <p:nvPr/>
        </p:nvPicPr>
        <p:blipFill>
          <a:blip r:embed="rId2"/>
          <a:srcRect t="14769" b="14958"/>
          <a:stretch>
            <a:fillRect/>
          </a:stretch>
        </p:blipFill>
        <p:spPr>
          <a:xfrm>
            <a:off x="-70560" y="0"/>
            <a:ext cx="12191760" cy="68569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093190" y="-640440"/>
            <a:ext cx="3865680" cy="7329960"/>
          </a:xfrm>
          <a:prstGeom prst="horizontalScroll">
            <a:avLst>
              <a:gd name="adj" fmla="val 1275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2468160" y="374760"/>
            <a:ext cx="7112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Муниципальное бюджетное дошкольное образовательное учреждение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«Детский сад </a:t>
            </a:r>
            <a:r>
              <a:rPr lang="ru-RU" sz="18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N 9</a:t>
            </a: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»</a:t>
            </a:r>
            <a:endParaRPr lang="ru-RU" sz="1800" b="0" strike="noStrike" spc="-1" dirty="0">
              <a:latin typeface="Arial" panose="020B0604020202020204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725720" y="6259680"/>
            <a:ext cx="2597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Calibri" panose="020F0502020204030204"/>
              </a:rPr>
              <a:t>г. Дзержинск 2024-2025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1381092" y="1528920"/>
            <a:ext cx="8786874" cy="32574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7B32B2"/>
                </a:solidFill>
                <a:latin typeface="Times New Roman" panose="02020603050405020304"/>
              </a:rPr>
              <a:t>Паспорт</a:t>
            </a:r>
            <a:endParaRPr lang="ru-RU" sz="32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7B32B2"/>
                </a:solidFill>
                <a:latin typeface="Times New Roman" panose="02020603050405020304"/>
              </a:rPr>
              <a:t>р</a:t>
            </a:r>
            <a:r>
              <a:rPr lang="ru-RU" sz="32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азвивающей</a:t>
            </a: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 </a:t>
            </a:r>
            <a:r>
              <a:rPr lang="ru-RU" sz="3200" b="0" strike="noStrike" spc="-1" dirty="0">
                <a:solidFill>
                  <a:srgbClr val="7B32B2"/>
                </a:solidFill>
                <a:latin typeface="Times New Roman" panose="02020603050405020304"/>
              </a:rPr>
              <a:t>предметно – пространственной </a:t>
            </a:r>
            <a:endParaRPr lang="ru-RU" sz="3200" b="0" strike="noStrike" spc="-1" dirty="0" smtClean="0">
              <a:solidFill>
                <a:srgbClr val="7B32B2"/>
              </a:solidFill>
              <a:latin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среды</a:t>
            </a:r>
            <a:endParaRPr lang="ru-RU" sz="32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err="1">
                <a:solidFill>
                  <a:srgbClr val="7B32B2"/>
                </a:solidFill>
                <a:latin typeface="Times New Roman" panose="02020603050405020304"/>
              </a:rPr>
              <a:t>средне-старшей</a:t>
            </a:r>
            <a:r>
              <a:rPr lang="ru-RU" sz="3200" b="0" strike="noStrike" spc="-1" dirty="0">
                <a:solidFill>
                  <a:srgbClr val="7B32B2"/>
                </a:solidFill>
                <a:latin typeface="Times New Roman" panose="02020603050405020304"/>
              </a:rPr>
              <a:t> </a:t>
            </a:r>
            <a:r>
              <a:rPr lang="ru-RU" sz="32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группы</a:t>
            </a:r>
          </a:p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7B32B2"/>
                </a:solidFill>
                <a:latin typeface="Times New Roman" panose="02020603050405020304"/>
              </a:rPr>
              <a:t>«Пчёлки»</a:t>
            </a:r>
            <a:endParaRPr lang="ru-RU" sz="32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Замещающее содержимое 4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-72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666712" y="174600"/>
            <a:ext cx="11144328" cy="64487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7B32B2"/>
                </a:solidFill>
                <a:latin typeface="Times New Roman" panose="02020603050405020304"/>
              </a:rPr>
              <a:t>Социально – коммуникативный </a:t>
            </a:r>
            <a:r>
              <a:rPr lang="ru-RU" sz="36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центр «Безопасность»</a:t>
            </a:r>
            <a:endParaRPr lang="ru-RU" sz="3600" b="0" strike="noStrike" spc="-1" dirty="0">
              <a:latin typeface="Arial" panose="020B0604020202020204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260400" y="105120"/>
            <a:ext cx="5077800" cy="662724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5982480" y="1101600"/>
            <a:ext cx="500904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 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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</a:t>
            </a: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Дидактические игры: « Правила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этикета», «собираемся в гости» и др.;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Альбомы по ОБЖ и ПДД;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Дидактические игры по ПДД;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 </a:t>
            </a:r>
            <a:r>
              <a:rPr lang="ru-RU" sz="1800" b="0" strike="noStrike" spc="-1" dirty="0" err="1">
                <a:solidFill>
                  <a:srgbClr val="7B32B2"/>
                </a:solidFill>
                <a:latin typeface="Times New Roman" panose="02020603050405020304"/>
              </a:rPr>
              <a:t>Лэпбуки</a:t>
            </a: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 по ПДД</a:t>
            </a:r>
            <a:r>
              <a:rPr lang="ru-RU" sz="18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Дидактические игры: 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« Правила этикета»,</a:t>
            </a:r>
            <a:endParaRPr lang="ru-RU" spc="-1" dirty="0" smtClean="0"/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«Собираемся в гости» и т.д.</a:t>
            </a:r>
            <a:endParaRPr lang="ru-RU" spc="-1" dirty="0" smtClean="0"/>
          </a:p>
          <a:p>
            <a:pPr algn="ctr">
              <a:lnSpc>
                <a:spcPct val="100000"/>
              </a:lnSpc>
            </a:pPr>
            <a:endParaRPr lang="ru-RU" sz="1800" b="0" strike="noStrike" spc="-1" dirty="0" smtClean="0">
              <a:solidFill>
                <a:srgbClr val="7B32B2"/>
              </a:solidFill>
              <a:latin typeface="Times New Roman" panose="020206030504050203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</p:txBody>
      </p:sp>
      <p:pic>
        <p:nvPicPr>
          <p:cNvPr id="2" name="Изображение 1" descr="g_BDg2-PJI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0000">
            <a:off x="353060" y="1015365"/>
            <a:ext cx="3003550" cy="1297940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3" name="Изображение 2" descr="IHEKjiVuHhQ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0000">
            <a:off x="3319780" y="2159635"/>
            <a:ext cx="2374900" cy="234632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4" name="Изображение 3" descr="ht1a0WdwqEY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0000">
            <a:off x="397510" y="3376295"/>
            <a:ext cx="2437765" cy="168719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Замещающее содержимое 4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2238348" y="214290"/>
            <a:ext cx="7750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Центр патриотического воспитания</a:t>
            </a:r>
            <a:endParaRPr lang="ru-RU" sz="3600" b="0" strike="noStrike" spc="-1" dirty="0">
              <a:latin typeface="Arial" panose="020B0604020202020204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6221160" y="508320"/>
            <a:ext cx="5402160" cy="614772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67" name="CustomShape 3"/>
          <p:cNvSpPr/>
          <p:nvPr/>
        </p:nvSpPr>
        <p:spPr>
          <a:xfrm>
            <a:off x="6327000" y="868680"/>
            <a:ext cx="5055412" cy="563085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 Стенд </a:t>
            </a:r>
            <a:r>
              <a:rPr lang="ru-RU" sz="18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«Моя Россия»;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Альбомы: «Мой город Дзержинск»,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«Природа Нижегородской области»,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«Памятники и архитектура» и др.;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 Детские рисунки и летописи;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 </a:t>
            </a: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 Матрешки различной величины, 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</a:t>
            </a: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Дидактические игры, «Мой город-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Дзержинск», Сложи флаг», «Сложи картинку» </a:t>
            </a:r>
            <a:endParaRPr lang="ru-RU" sz="1800" b="0" strike="noStrike" spc="-1" dirty="0" smtClean="0">
              <a:solidFill>
                <a:srgbClr val="7B32B2"/>
              </a:solidFill>
              <a:latin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и </a:t>
            </a: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др.;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Книжная литература «Моя родина»;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 Тематические альбомы;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 </a:t>
            </a:r>
            <a:r>
              <a:rPr lang="ru-RU" sz="1800" b="0" strike="noStrike" spc="-1" dirty="0" err="1">
                <a:solidFill>
                  <a:srgbClr val="7B32B2"/>
                </a:solidFill>
                <a:latin typeface="Times New Roman" panose="02020603050405020304"/>
              </a:rPr>
              <a:t>Лэпбуки</a:t>
            </a:r>
            <a:r>
              <a:rPr lang="ru-RU" sz="1800" b="0" strike="noStrike" spc="-1" dirty="0">
                <a:solidFill>
                  <a:srgbClr val="7B32B2"/>
                </a:solidFill>
                <a:latin typeface="Times New Roman" panose="02020603050405020304"/>
              </a:rPr>
              <a:t>: «Мой город – Дзержинск», «День победы», «Моя Россия» и др</a:t>
            </a:r>
            <a:r>
              <a:rPr lang="ru-RU" sz="18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.;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деревянные игрушки;</a:t>
            </a:r>
            <a:endParaRPr lang="ru-RU" spc="-1" dirty="0" smtClean="0"/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Альбомы «Деревянная игрушка»,</a:t>
            </a:r>
            <a:endParaRPr lang="ru-RU" spc="-1" dirty="0" smtClean="0"/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«Матрешки», «Народные костюмы» и др.;</a:t>
            </a:r>
            <a:endParaRPr lang="ru-RU" spc="-1" dirty="0" smtClean="0"/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Дидактические игры «Собери</a:t>
            </a:r>
            <a:endParaRPr lang="ru-RU" spc="-1" dirty="0" smtClean="0"/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матрешку», « Народные промыслы»;</a:t>
            </a:r>
            <a:endParaRPr lang="ru-RU" spc="-1" dirty="0" smtClean="0"/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7B32B2"/>
                </a:solidFill>
                <a:latin typeface="Times New Roman" panose="02020603050405020304"/>
              </a:rPr>
              <a:t>Макет русской избы;</a:t>
            </a:r>
            <a:endParaRPr lang="ru-RU" spc="-1" dirty="0" smtClean="0"/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</p:txBody>
      </p:sp>
      <p:pic>
        <p:nvPicPr>
          <p:cNvPr id="2" name="Изображение 1" descr="vYjqZQejeQ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0000">
            <a:off x="622935" y="1052830"/>
            <a:ext cx="2356485" cy="2129790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4" name="Изображение 3" descr="eC6xISDMZV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9560" y="3500755"/>
            <a:ext cx="2010410" cy="2479040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5" name="Изображение 4" descr="PlDGlXeALl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930" y="1268730"/>
            <a:ext cx="2530475" cy="197167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Замещающее содержимое 4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2985120" y="164520"/>
            <a:ext cx="6220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7B32B2"/>
                </a:solidFill>
                <a:latin typeface="Times New Roman" panose="02020603050405020304"/>
              </a:rPr>
              <a:t>Центр физической активности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6181920" y="393120"/>
            <a:ext cx="5590800" cy="62676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71" name="CustomShape 3"/>
          <p:cNvSpPr/>
          <p:nvPr/>
        </p:nvSpPr>
        <p:spPr>
          <a:xfrm>
            <a:off x="6528960" y="817200"/>
            <a:ext cx="480708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Коврики, дорожки массажные;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Наборы детских кеглей;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Корзины для метания мячей;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Мячи: резиновые, латексные, надувные,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массажные, набивные;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Ленточки, тоннель;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Мешочки набивные для метания;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Флажки, скакалки;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Альбомы «Спортивный инвентарь», «Виды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спорта» и др.;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Кольцеброс;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Гимнастические палки;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Детские гантели;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Маски для ряжения;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Макеты по тематике;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Кормашки для фотографий «Мои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спортивные успехи»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2" name="Изображение 1" descr="TOj0XlCCqc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570" y="1412875"/>
            <a:ext cx="5443220" cy="409765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Замещающее содержимое 4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1869480" y="271080"/>
            <a:ext cx="8452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7B32B2"/>
                </a:solidFill>
                <a:latin typeface="Times New Roman" panose="02020603050405020304"/>
              </a:rPr>
              <a:t>Центр строительно – конструктивных игр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6071760" y="-43920"/>
            <a:ext cx="5009400" cy="67428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5923440" y="880200"/>
            <a:ext cx="530640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 Конструкторы разного размера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(напольные и настольные);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Фигурки для обыгрывания: наборы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диких и домашних животных, фигурки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людей;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Тематические строительные наборы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(для мелких персонажей): город, мосты,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крестьянское подворье (ферма), зоопарк,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крепость, домик, гараж;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Конструкторы типа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«Лего»,т«Совунья»;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Игры, связанные с тематикой по ОБЖ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и ППД;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Макет проезжей части;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Набор инструментов;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2" name="Изображение 1" descr="BiNOM5RIE-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5056" y="1112726"/>
            <a:ext cx="2344928" cy="3116208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3" name="Изображение 2" descr="VMZsaYiw8L8"/>
          <p:cNvPicPr>
            <a:picLocks noChangeAspect="1"/>
          </p:cNvPicPr>
          <p:nvPr/>
        </p:nvPicPr>
        <p:blipFill>
          <a:blip r:embed="rId4" cstate="print"/>
          <a:srcRect l="30837" t="40394" b="5747"/>
          <a:stretch>
            <a:fillRect/>
          </a:stretch>
        </p:blipFill>
        <p:spPr>
          <a:xfrm>
            <a:off x="1238216" y="4500570"/>
            <a:ext cx="3313661" cy="1942244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Замещающее содержимое 4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1247040" y="152280"/>
            <a:ext cx="9698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7B32B2"/>
                </a:solidFill>
                <a:latin typeface="Times New Roman" panose="02020603050405020304"/>
              </a:rPr>
              <a:t>Центр художественно – эстетического развития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308120" y="-1128600"/>
            <a:ext cx="5745240" cy="957816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3182040" y="797400"/>
            <a:ext cx="8095320" cy="5576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Трафареты для рисования;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Цветные карандаши, фломастеры;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Кисточки для клея, для рисования разной величины,тычки, палочки, штампы;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Пластилин, дощечки для лепки;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Раскраски разной тематики, иллюстрации, книги;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Дидактические игры: «Сложи портрет », «Собери пейзаж», «Сложи натюрморт» и др.;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Материал для рисования: альбомы, акварельные и гуашевые краски,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простые и цветные карандаши, восковые мелки, пастель, баночки для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воды, трафареты для рисования;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Материал для лепки: пластилин, стеки, индивидуальные клеёнки;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Материал для аппликации и ручного труда: клей ПВА, кисти для клея,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ёмкость под клей, салфетки, цветная бумага и картон, белый картон, гофрированная бумага;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Образцы по аппликации и рисованию;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Виды живописи: портрет, пейзаж, натюрморт, художественные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картины; Альбом «Гжель», «Хохломская роспись», «Великие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художники», «Книжные иллюстрации» и др;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Предметы для нетрадиционная техника рисования: печатки, воском,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камушки, крупа и др.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2" name="Изображение 1" descr="UXyPQTdujRw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0000">
            <a:off x="347490" y="1963193"/>
            <a:ext cx="3310255" cy="165925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7" name="Рисунок 6" descr="IMG_20241007_145313.jpg"/>
          <p:cNvPicPr>
            <a:picLocks noChangeAspect="1"/>
          </p:cNvPicPr>
          <p:nvPr/>
        </p:nvPicPr>
        <p:blipFill>
          <a:blip r:embed="rId4" cstate="print"/>
          <a:srcRect l="3845" r="4768"/>
          <a:stretch>
            <a:fillRect/>
          </a:stretch>
        </p:blipFill>
        <p:spPr>
          <a:xfrm>
            <a:off x="452398" y="4071942"/>
            <a:ext cx="2428892" cy="235527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Замещающее содержимое 3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3864105" y="-459580"/>
            <a:ext cx="4771080" cy="772056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5">
                <a:satMod val="175000"/>
                <a:alpha val="40000"/>
              </a:schemeClr>
            </a:glow>
            <a:outerShdw blurRad="50800" dist="37674" dir="8100000" algn="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30000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3216240" y="1398240"/>
            <a:ext cx="5912280" cy="3535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7B32B2"/>
                </a:solidFill>
                <a:latin typeface="Times New Roman" panose="02020603050405020304"/>
              </a:rPr>
              <a:t>В группе работают:</a:t>
            </a:r>
            <a:endParaRPr lang="ru-RU" sz="2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7B32B2"/>
                </a:solidFill>
                <a:latin typeface="Times New Roman" panose="02020603050405020304"/>
              </a:rPr>
              <a:t>Воспитатель:</a:t>
            </a:r>
            <a:endParaRPr lang="ru-RU" sz="2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7B32B2"/>
                </a:solidFill>
                <a:latin typeface="Times New Roman" panose="02020603050405020304"/>
              </a:rPr>
              <a:t>Серухина Александра Сергеевна</a:t>
            </a: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7B32B2"/>
                </a:solidFill>
                <a:latin typeface="Times New Roman" panose="02020603050405020304"/>
              </a:rPr>
              <a:t>Музыкальный руководитель:</a:t>
            </a: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7B32B2"/>
                </a:solidFill>
                <a:latin typeface="Times New Roman" panose="02020603050405020304"/>
              </a:rPr>
              <a:t>Гаранина Анастасия Сергеевна</a:t>
            </a:r>
            <a:endParaRPr lang="ru-RU" sz="2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7B32B2"/>
                </a:solidFill>
                <a:latin typeface="Times New Roman" panose="02020603050405020304"/>
              </a:rPr>
              <a:t>Помощник воспитателя</a:t>
            </a:r>
            <a:endParaRPr lang="ru-RU" sz="2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7B32B2"/>
                </a:solidFill>
                <a:latin typeface="Times New Roman" panose="02020603050405020304"/>
              </a:rPr>
              <a:t>Мичасова Лидия Станистлавовна</a:t>
            </a:r>
            <a:endParaRPr lang="ru-RU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Замещающее содержимое 3"/>
          <p:cNvPicPr/>
          <p:nvPr/>
        </p:nvPicPr>
        <p:blipFill>
          <a:blip r:embed="rId2"/>
          <a:srcRect t="14637" b="14419"/>
          <a:stretch>
            <a:fillRect/>
          </a:stretch>
        </p:blipFill>
        <p:spPr>
          <a:xfrm>
            <a:off x="0" y="0"/>
            <a:ext cx="12191760" cy="694332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142880" y="349200"/>
            <a:ext cx="3905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7B32B2"/>
                </a:solidFill>
                <a:latin typeface="Times New Roman" panose="02020603050405020304"/>
              </a:rPr>
              <a:t>Приемная комната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7104420" y="908650"/>
            <a:ext cx="5180760" cy="543636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  <p:txBody>
          <a:bodyPr/>
          <a:lstStyle/>
          <a:p>
            <a:pPr algn="ctr"/>
            <a:endParaRPr lang="ru-RU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Изображение 1" descr="jti2V_d9L1Q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60000">
            <a:off x="570230" y="1083310"/>
            <a:ext cx="3518535" cy="237680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3" name="Изображение 2" descr="uMHsXTK4ihY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00000">
            <a:off x="4008120" y="3357245"/>
            <a:ext cx="2520315" cy="288226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7779385" y="1197610"/>
            <a:ext cx="386143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Calibri" panose="020F0502020204030204" charset="0"/>
                <a:sym typeface="+mn-ea"/>
              </a:rPr>
              <a:t>Информационный стенл для родителей(«Режим дня», «План организованной деятельности», «Меню», «Полезная информация»)</a:t>
            </a:r>
            <a:endParaRPr lang="ru-RU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Calibri" panose="020F0502020204030204" charset="0"/>
                <a:sym typeface="+mn-ea"/>
              </a:rPr>
              <a:t>Информационны	 стенд Уголок здоровья»</a:t>
            </a:r>
            <a:endParaRPr lang="ru-RU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Calibri" panose="020F0502020204030204" charset="0"/>
                <a:sym typeface="+mn-ea"/>
              </a:rPr>
              <a:t>Стенд «Из жизни нашей группы»</a:t>
            </a:r>
            <a:endParaRPr lang="ru-RU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Calibri" panose="020F0502020204030204" charset="0"/>
                <a:sym typeface="+mn-ea"/>
              </a:rPr>
              <a:t>Стенд «Поздравляем»</a:t>
            </a:r>
            <a:endParaRPr lang="ru-RU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Calibri" panose="020F0502020204030204" charset="0"/>
                <a:sym typeface="+mn-ea"/>
              </a:rPr>
              <a:t>Стенд «Наше творчество»</a:t>
            </a:r>
            <a:endParaRPr lang="ru-RU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Calibri" panose="020F0502020204030204" charset="0"/>
                <a:sym typeface="+mn-ea"/>
              </a:rPr>
              <a:t>Индивидуальные шкафчики для раздевания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Замещающее содержимое 3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3845520" y="235440"/>
            <a:ext cx="4500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7B32B2"/>
                </a:solidFill>
                <a:latin typeface="Times New Roman" panose="02020603050405020304"/>
              </a:rPr>
              <a:t>Групповая </a:t>
            </a:r>
            <a:r>
              <a:rPr lang="ru-RU" sz="3200" b="0" strike="noStrike" spc="-1">
                <a:solidFill>
                  <a:srgbClr val="7B32B2"/>
                </a:solidFill>
                <a:latin typeface="Times New Roman" panose="02020603050405020304"/>
              </a:rPr>
              <a:t>комната</a:t>
            </a:r>
            <a:endParaRPr lang="ru-RU" sz="3200" b="0" strike="noStrike" spc="-1">
              <a:latin typeface="Arial" panose="020B0604020202020204"/>
            </a:endParaRPr>
          </a:p>
        </p:txBody>
      </p:sp>
      <p:pic>
        <p:nvPicPr>
          <p:cNvPr id="2" name="Изображение 1" descr="E7Ijx806HaU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0000">
            <a:off x="1002030" y="1632585"/>
            <a:ext cx="4554855" cy="3429000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3" name="Изображение 2" descr="Tg21iRIvdu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000">
            <a:off x="6384290" y="1196340"/>
            <a:ext cx="4668520" cy="351472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Замещающее содержимое 3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4374360" y="318600"/>
            <a:ext cx="3443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7B32B2"/>
                </a:solidFill>
                <a:latin typeface="Times New Roman" panose="02020603050405020304"/>
              </a:rPr>
              <a:t>Центр познания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233400" y="734040"/>
            <a:ext cx="5430960" cy="593496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6886080" y="1222200"/>
            <a:ext cx="420192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Занимательный и познавательный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материал по математике: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 Логико-математические игры: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«Палочки </a:t>
            </a:r>
            <a:r>
              <a:rPr lang="ru-RU" sz="1800" b="0" strike="noStrike" spc="-1" dirty="0" err="1">
                <a:solidFill>
                  <a:srgbClr val="7B32B2"/>
                </a:solidFill>
                <a:latin typeface="Calibri" panose="020F0502020204030204"/>
              </a:rPr>
              <a:t>Кюзенеира</a:t>
            </a: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», «Сколько не хватает?», «Соты»,«Кубики»,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«Счетные палочки»;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Дидактические игры: «Фигуры»,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«Цифры», «Геометрическая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мозаика», «Математическое лото»;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Кубики различной величины;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 </a:t>
            </a:r>
            <a:r>
              <a:rPr lang="ru-RU" sz="1800" b="0" strike="noStrike" spc="-1" dirty="0" err="1">
                <a:solidFill>
                  <a:srgbClr val="7B32B2"/>
                </a:solidFill>
                <a:latin typeface="Calibri" panose="020F0502020204030204"/>
              </a:rPr>
              <a:t>Пазлы</a:t>
            </a: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, разрезные картинки;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 Игры: «Собери картинку»,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«Волшебные крышки», «Собери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фигуру»;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 Наборы карточек с цифрами;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 Графические головоломки;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7B32B2"/>
                </a:solidFill>
                <a:latin typeface="Calibri" panose="020F0502020204030204"/>
              </a:rPr>
              <a:t> Шашки, шахматы.</a:t>
            </a:r>
            <a:endParaRPr lang="ru-RU" sz="1800" b="0" strike="noStrike" spc="-1" dirty="0">
              <a:latin typeface="Arial" panose="020B0604020202020204"/>
            </a:endParaRPr>
          </a:p>
        </p:txBody>
      </p:sp>
      <p:pic>
        <p:nvPicPr>
          <p:cNvPr id="2" name="Изображение 1" descr="Dg31FQr0LA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282" y="1000108"/>
            <a:ext cx="3922022" cy="1374482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3" name="Изображение 2" descr="g_BDg2-PJI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150" y="4857760"/>
            <a:ext cx="4015105" cy="1734820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10" name="Изображение 3" descr="SL2BInlhEx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399" y="2553252"/>
            <a:ext cx="2500330" cy="211589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Замещающее содержимое 4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166778" y="285728"/>
            <a:ext cx="10572824" cy="64487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7B32B2"/>
                </a:solidFill>
                <a:latin typeface="Times New Roman" panose="02020603050405020304"/>
              </a:rPr>
              <a:t>Центр </a:t>
            </a:r>
            <a:r>
              <a:rPr lang="ru-RU" sz="3600" b="0" strike="noStrike" spc="-1" dirty="0" smtClean="0">
                <a:solidFill>
                  <a:srgbClr val="7B32B2"/>
                </a:solidFill>
                <a:latin typeface="Times New Roman" panose="02020603050405020304"/>
              </a:rPr>
              <a:t>познания и художественной литературы</a:t>
            </a:r>
            <a:endParaRPr lang="ru-RU" sz="3600" b="0" strike="noStrike" spc="-1" dirty="0">
              <a:latin typeface="Arial" panose="020B0604020202020204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6402240" y="810360"/>
            <a:ext cx="5382000" cy="577944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6766560" y="1029240"/>
            <a:ext cx="465372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Детские книги по темам;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Тематические альбомы для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рассматривания;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Картинки с изображением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различных предметов: игрушек,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сказочных героев;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Настольно-печатные игры: «Собери картинку», «Кто из какой сказки пришел», «Сказочные герои» и др.;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Картины и картинки по развитию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речи, предметные картинки;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Дидактические игры: «Лото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профессии», «Логика», «Наведи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порядок», «Развитие внимания» и др. 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Игры по звуковой культуре речи,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упражнения артикуляционной и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пальчиковой гимнастики.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5" name="Изображение 4" descr="pc9r-jq1mm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4100" y="1071546"/>
            <a:ext cx="2357454" cy="3131943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8" name="Изображение 3" descr="HH6jBqfDNyY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888484" y="3707558"/>
            <a:ext cx="2000264" cy="3443413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Замещающее содержимое 4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925200" y="235440"/>
            <a:ext cx="10648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7B32B2"/>
                </a:solidFill>
                <a:latin typeface="Times New Roman" panose="02020603050405020304"/>
              </a:rPr>
              <a:t>Центр музыкально – театрализованной деятельности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4872240" y="-1043280"/>
            <a:ext cx="5316480" cy="915588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51" name="CustomShape 3"/>
          <p:cNvSpPr/>
          <p:nvPr/>
        </p:nvSpPr>
        <p:spPr>
          <a:xfrm>
            <a:off x="3840120" y="936000"/>
            <a:ext cx="775188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 Ширма для настольного и кукольного театра, кукольный театр «Бибабо»,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настольный театр, пальчиковый театр;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Шапочки, маски и атрибуты для постановки сказок;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Атрибуты для ряженья:бусы, костюмы, косынки и др.;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Музыкальные игры: «Музыкальная лесенка», «Кубики настроения и др.;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Музыкальные инструменты: металлофон, молоточек,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бубен, барабан;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Тематические альбомы;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Звучащие игрушки: погремушки, колокольчики, треугольник и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Незвучащие игрушки-самоделки: гитара, музыкальные лесенки, гармошка;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Учебно-наглядный материал: портреты композиторов, книжки с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содержанием песен, изображения музыкальных инструментов, настольно-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дидактические игры;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Магнитофон, аудиокассеты, диски с записями песен, сказок;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Металлофон, колокольчики, игрушки – шумелки, игрушки: гитара,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гармошка, микрофон, синтезатор;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Дидактические игры (тематические);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Дидактический материал «Музыкальные инструменты».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2" name="Изображение 1" descr="3sHxof89F5Q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570" y="1124585"/>
            <a:ext cx="2275840" cy="260286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3" name="Изображение 2" descr="HT4yyW7ylsU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7760" y="4004945"/>
            <a:ext cx="1795145" cy="218630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Замещающее содержимое 4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4475520" y="259200"/>
            <a:ext cx="3240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7B32B2"/>
                </a:solidFill>
                <a:latin typeface="Times New Roman" panose="02020603050405020304"/>
              </a:rPr>
              <a:t>Игровой центр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6507720" y="480600"/>
            <a:ext cx="5121720" cy="58284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55" name="CustomShape 3"/>
          <p:cNvSpPr/>
          <p:nvPr/>
        </p:nvSpPr>
        <p:spPr>
          <a:xfrm>
            <a:off x="6825600" y="828720"/>
            <a:ext cx="439200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Куклы разной величины, наборы одежды;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Кукольный дом с мебелью;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Наборы пластмассовых игрушек;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Наборы чайной и кухонной посуды;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Атрибуты для сюжетно – ролевых игр: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«Больница», «Магазин», «Парикмахерская»,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«Стройка», «Школа», «Семья»;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Игровые транспортные средства разной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величины;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Макеты: «Дорога», «Город» 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2" name="Изображение 1" descr="dKHwKi7Mcs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0000">
            <a:off x="675058" y="593720"/>
            <a:ext cx="2886316" cy="2172930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3" name="Изображение 2" descr="OION4HBwzGo"/>
          <p:cNvPicPr>
            <a:picLocks noChangeAspect="1"/>
          </p:cNvPicPr>
          <p:nvPr/>
        </p:nvPicPr>
        <p:blipFill>
          <a:blip r:embed="rId4" cstate="print"/>
          <a:srcRect b="23404"/>
          <a:stretch>
            <a:fillRect/>
          </a:stretch>
        </p:blipFill>
        <p:spPr>
          <a:xfrm rot="1260000">
            <a:off x="3500791" y="2705594"/>
            <a:ext cx="3042361" cy="1629106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4" name="Изображение 3" descr="VMZsaYiw8L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398" y="4000504"/>
            <a:ext cx="2811145" cy="211645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Замещающее содержимое 4"/>
          <p:cNvPicPr/>
          <p:nvPr/>
        </p:nvPicPr>
        <p:blipFill>
          <a:blip r:embed="rId2"/>
          <a:srcRect t="14580" b="14778"/>
          <a:stretch>
            <a:fillRect/>
          </a:stretch>
        </p:blipFill>
        <p:spPr>
          <a:xfrm>
            <a:off x="0" y="0"/>
            <a:ext cx="12191760" cy="685836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2047320" y="211320"/>
            <a:ext cx="8097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7B32B2"/>
                </a:solidFill>
                <a:latin typeface="Times New Roman" panose="02020603050405020304"/>
              </a:rPr>
              <a:t>Центр природы и экспериментирования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3576565" y="-2259275"/>
            <a:ext cx="4464360" cy="107532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304800">
              <a:schemeClr val="accent1">
                <a:alpha val="40000"/>
              </a:schemeClr>
            </a:glow>
            <a:outerShdw blurRad="50800" dist="37674" dir="81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788760" y="764415"/>
            <a:ext cx="1007892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Растения разных видов;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Предметы по уходу за растениями;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Календарь природы;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Дидактические игры: «Живое – неживое», «Зоологическое лото», «Животные и растения родного края»,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«Разложи карточки», «Парочки», «Времена года», «Как зовут тебя деревце», лото «Зоопарк» и др.;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Альбомы «Зима», «Осень», «Весна», «Лето», «Грибы», «Ягоды», «Перелетные птицы», «Домашние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животные», «Дикие животные», «Садовые цветы», «Комнатные цветы», «Насекомые» и др.;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Фигурки диких и домашних животных, макеты для игр с животными;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Природный материал для изготовления поделок;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Тумба для игр с водой и песком и сопутствующий инвентарь;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Микроскоп;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7B32B2"/>
                </a:solidFill>
                <a:latin typeface="Times New Roman" panose="02020603050405020304"/>
              </a:rPr>
              <a:t> Коллекции: «Насекомые», «Ткани», «Семена» и др.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2" name="Изображение 1" descr="oLkQ9bjVsB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550" y="3644900"/>
            <a:ext cx="2099310" cy="2789555"/>
          </a:xfrm>
          <a:prstGeom prst="rect">
            <a:avLst/>
          </a:prstGeom>
          <a:ln w="38100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</p:pic>
      <p:pic>
        <p:nvPicPr>
          <p:cNvPr id="7" name="Рисунок 6" descr="IMG_20241007_145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65457" y="4273745"/>
            <a:ext cx="2821660" cy="192882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1201</Words>
  <Application>WPS Presentation</Application>
  <PresentationFormat>Произвольный</PresentationFormat>
  <Paragraphs>184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</cp:lastModifiedBy>
  <cp:revision>9</cp:revision>
  <dcterms:created xsi:type="dcterms:W3CDTF">2024-07-30T11:05:00Z</dcterms:created>
  <dcterms:modified xsi:type="dcterms:W3CDTF">2024-10-09T04:47:58Z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ICV">
    <vt:lpwstr>11FD917747534671A6DA535441335E68_13</vt:lpwstr>
  </property>
  <property fmtid="{D5CDD505-2E9C-101B-9397-08002B2CF9AE}" pid="6" name="KSOProductBuildVer">
    <vt:lpwstr>1049-12.2.0.13472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宽屏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15</vt:i4>
  </property>
</Properties>
</file>